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3" r:id="rId3"/>
    <p:sldId id="275" r:id="rId4"/>
    <p:sldId id="274" r:id="rId5"/>
    <p:sldId id="276" r:id="rId6"/>
    <p:sldId id="277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52132E-1E92-4983-B152-0D7A32781E2F}" v="8" dt="2022-12-22T10:51:13.2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tte de Laat" userId="15de91df-583f-4d70-b778-ea26560819e4" providerId="ADAL" clId="{E952132E-1E92-4983-B152-0D7A32781E2F}"/>
    <pc:docChg chg="modSld">
      <pc:chgData name="Lotte de Laat" userId="15de91df-583f-4d70-b778-ea26560819e4" providerId="ADAL" clId="{E952132E-1E92-4983-B152-0D7A32781E2F}" dt="2022-12-22T10:51:13.264" v="10" actId="1076"/>
      <pc:docMkLst>
        <pc:docMk/>
      </pc:docMkLst>
      <pc:sldChg chg="addSp modSp mod">
        <pc:chgData name="Lotte de Laat" userId="15de91df-583f-4d70-b778-ea26560819e4" providerId="ADAL" clId="{E952132E-1E92-4983-B152-0D7A32781E2F}" dt="2022-12-22T10:51:13.264" v="10" actId="1076"/>
        <pc:sldMkLst>
          <pc:docMk/>
          <pc:sldMk cId="1972280535" sldId="277"/>
        </pc:sldMkLst>
        <pc:spChg chg="mod">
          <ac:chgData name="Lotte de Laat" userId="15de91df-583f-4d70-b778-ea26560819e4" providerId="ADAL" clId="{E952132E-1E92-4983-B152-0D7A32781E2F}" dt="2022-12-22T10:51:05.294" v="6" actId="1076"/>
          <ac:spMkLst>
            <pc:docMk/>
            <pc:sldMk cId="1972280535" sldId="277"/>
            <ac:spMk id="3" creationId="{A637B86C-3084-5348-61DA-E74E7D6E1E90}"/>
          </ac:spMkLst>
        </pc:spChg>
        <pc:picChg chg="add mod">
          <ac:chgData name="Lotte de Laat" userId="15de91df-583f-4d70-b778-ea26560819e4" providerId="ADAL" clId="{E952132E-1E92-4983-B152-0D7A32781E2F}" dt="2022-12-22T10:51:13.264" v="10" actId="1076"/>
          <ac:picMkLst>
            <pc:docMk/>
            <pc:sldMk cId="1972280535" sldId="277"/>
            <ac:picMk id="1026" creationId="{AFE93CC1-1129-B04D-3AA3-A78DB54EC6C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3F83AF-8ABD-E758-FEBF-25FACE17CB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B07F81A-3DC6-B271-2D0F-63B4507A8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FF333DA-4BB3-B522-D3A4-DE1447094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0E90-EAF0-4B0A-B2AD-5E83FDD0B012}" type="datetimeFigureOut">
              <a:rPr lang="nl-NL" smtClean="0"/>
              <a:t>22-12-2022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38A9F89-BDD8-6CF8-3C08-7BFD5AE3C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6FFEE9A-563E-567A-A984-E48A5465D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923B0-7E86-4FEA-B5A1-DAF2D61881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0450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4E3F46-D3EF-08D0-1774-E61BE29E1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9E05D3E-5430-E36E-829F-3624A5D4B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50FFEF7-CB1D-BF14-E378-FF4599B2F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0E90-EAF0-4B0A-B2AD-5E83FDD0B012}" type="datetimeFigureOut">
              <a:rPr lang="nl-NL" smtClean="0"/>
              <a:t>22-12-2022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FEFE722-49C8-CC5F-FB8B-47E22C9BF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5B9AD47-D614-CFD1-5A13-3B9DEA9EF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923B0-7E86-4FEA-B5A1-DAF2D61881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6842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D8D2E8C-F4B5-4AEC-351A-2FB265545C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C1F238A-13CB-AF70-29FF-37DA694A70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5B6DE9D-2B8B-386E-9EA9-8DDF44B40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0E90-EAF0-4B0A-B2AD-5E83FDD0B012}" type="datetimeFigureOut">
              <a:rPr lang="nl-NL" smtClean="0"/>
              <a:t>22-12-2022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80DB8EA-2AFB-0412-4B21-9FD64BE21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CCD4557-C9D3-1F09-5D9A-50CE7D049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923B0-7E86-4FEA-B5A1-DAF2D61881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735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4D0DDB-FFFE-2E32-A35D-08BEC685D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4DCD94E-6D0F-12F1-9884-3800FC83A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B647368-45E8-5C7F-F752-25C05CFB8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0E90-EAF0-4B0A-B2AD-5E83FDD0B012}" type="datetimeFigureOut">
              <a:rPr lang="nl-NL" smtClean="0"/>
              <a:t>22-12-2022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40C6E10-5DC6-26B9-B1FC-CA269F9DF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B9A8DA2-CA60-E6E1-F63A-4C83C05CC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923B0-7E86-4FEA-B5A1-DAF2D61881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4544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D62C75-C276-EC8B-74AC-284A970FB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B5D9E41-92D5-DA3A-2B43-9AFC3B9E1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7BE0637-1582-6C59-F8D9-62B6AE7C2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0E90-EAF0-4B0A-B2AD-5E83FDD0B012}" type="datetimeFigureOut">
              <a:rPr lang="nl-NL" smtClean="0"/>
              <a:t>22-12-2022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6E9F602-A575-C1E3-EED9-101038FE4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F4592A6-581E-06DA-43C7-79A4B1023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923B0-7E86-4FEA-B5A1-DAF2D61881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0009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FA891C-16A0-B401-39C0-500063AF0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2BCEE24-84BE-8258-8C9F-9B6652D399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3F27822-0206-E3D0-C7BE-0779C68A51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68D73F9-31D3-8406-505C-6BC2F132F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0E90-EAF0-4B0A-B2AD-5E83FDD0B012}" type="datetimeFigureOut">
              <a:rPr lang="nl-NL" smtClean="0"/>
              <a:t>22-12-2022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306CC61-A7AC-59C4-4D8F-FCE413151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3EDCCAD-0459-A7AC-A49B-B8A76CFE0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923B0-7E86-4FEA-B5A1-DAF2D61881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1153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642AFF-EA24-B8C7-9C63-B9496C21C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4268769-E326-140F-D026-839AD1E61A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34501FB-0BB3-7226-9BF8-019A12D65B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E456AD06-E2D3-154E-12C1-E4D14472AA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F77659C-F563-2E8C-B7BF-6ABAA5111E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6CF379C-B7FD-918C-F89F-CFE7E8F7F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0E90-EAF0-4B0A-B2AD-5E83FDD0B012}" type="datetimeFigureOut">
              <a:rPr lang="nl-NL" smtClean="0"/>
              <a:t>22-12-2022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CD605D0-637E-CD7F-1F31-2F7471EE4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FEAA69F-9302-AF54-72DF-C0C3477CB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923B0-7E86-4FEA-B5A1-DAF2D61881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8597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FF611B-6F32-0507-5B94-A92F9A05D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4B300CD-98BB-654F-167F-88974F944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0E90-EAF0-4B0A-B2AD-5E83FDD0B012}" type="datetimeFigureOut">
              <a:rPr lang="nl-NL" smtClean="0"/>
              <a:t>22-12-2022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8651639-1779-8D39-F8DD-F4C8FB899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39BA8D8-1FFA-7981-1FC5-86E875335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923B0-7E86-4FEA-B5A1-DAF2D61881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286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709B910-406C-A070-5920-EC3165ED9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0E90-EAF0-4B0A-B2AD-5E83FDD0B012}" type="datetimeFigureOut">
              <a:rPr lang="nl-NL" smtClean="0"/>
              <a:t>22-12-2022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7230F76-47F0-DE59-F05F-0A4B0B1FC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A266DCD-3B69-7DCB-7DBA-03F915154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923B0-7E86-4FEA-B5A1-DAF2D61881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6019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9701FB-C789-5448-88F8-A6A3A9BD9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AD07195-3390-C3A9-2980-12593DD90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D3E5C66-0F41-9B36-23EB-7491D8B7D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6E99FF2-4A86-0A91-62C7-1615F9506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0E90-EAF0-4B0A-B2AD-5E83FDD0B012}" type="datetimeFigureOut">
              <a:rPr lang="nl-NL" smtClean="0"/>
              <a:t>22-12-2022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632A981-4FB8-0413-FCB8-97F2AFBB0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24AC4A1-B949-6DA5-0B68-2290D0E0E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923B0-7E86-4FEA-B5A1-DAF2D61881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0934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E0E6AA-2453-7E75-9988-E3F679C26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D2D20FF3-13C9-9D03-2D42-A20B1846AA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AB0BC6B-16A8-6B35-2639-BA6232D808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7C025B8-6A9C-CAAA-6C8B-242A2B9BE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0E90-EAF0-4B0A-B2AD-5E83FDD0B012}" type="datetimeFigureOut">
              <a:rPr lang="nl-NL" smtClean="0"/>
              <a:t>22-12-2022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EDA34F6-88DE-CE71-C48D-84577E216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E966220-294B-1282-D5EF-665300A3C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923B0-7E86-4FEA-B5A1-DAF2D61881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1242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CC6DFA7-C5D2-9589-3149-476DD4729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7560F40-1AFA-E3AA-AA83-BE6416DB8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3DE30DC-D782-252D-E69F-98686099C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30E90-EAF0-4B0A-B2AD-5E83FDD0B012}" type="datetimeFigureOut">
              <a:rPr lang="nl-NL" smtClean="0"/>
              <a:t>22-12-2022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3383C2F-35A1-65E0-BFD9-1B34B3F3D8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D9362C8-FE97-2F54-CC9B-9253804020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923B0-7E86-4FEA-B5A1-DAF2D61881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7918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gD4EpxUxPn8?feature=oembed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2">
            <a:extLst>
              <a:ext uri="{FF2B5EF4-FFF2-40B4-BE49-F238E27FC236}">
                <a16:creationId xmlns:a16="http://schemas.microsoft.com/office/drawing/2014/main" id="{7E256807-68E5-45A0-8DD0-5696A7E4E94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98488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4400" b="1" dirty="0">
                <a:solidFill>
                  <a:srgbClr val="B8A1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5 periode 2 leerjaar 2</a:t>
            </a:r>
            <a:endParaRPr lang="nl-NL" sz="4400" dirty="0">
              <a:solidFill>
                <a:srgbClr val="B8A1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jdelijke aanduiding voor inhoud 5">
            <a:extLst>
              <a:ext uri="{FF2B5EF4-FFF2-40B4-BE49-F238E27FC236}">
                <a16:creationId xmlns:a16="http://schemas.microsoft.com/office/drawing/2014/main" id="{D3700955-4AB3-462E-A398-76CFA58BDAB0}"/>
              </a:ext>
            </a:extLst>
          </p:cNvPr>
          <p:cNvSpPr txBox="1">
            <a:spLocks/>
          </p:cNvSpPr>
          <p:nvPr/>
        </p:nvSpPr>
        <p:spPr>
          <a:xfrm>
            <a:off x="8733347" y="1736252"/>
            <a:ext cx="2562138" cy="203280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1200" b="1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Specialisatie Vrijetijd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1B96BA2-902A-4078-8942-E8A2417A9A29}"/>
              </a:ext>
            </a:extLst>
          </p:cNvPr>
          <p:cNvSpPr txBox="1">
            <a:spLocks/>
          </p:cNvSpPr>
          <p:nvPr/>
        </p:nvSpPr>
        <p:spPr bwMode="auto">
          <a:xfrm>
            <a:off x="1817750" y="1893303"/>
            <a:ext cx="2562138" cy="203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nl-NL" sz="18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Begrippen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Doelstelling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Doelgroep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Homogeen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Subdoelgroep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 err="1">
                <a:latin typeface="Arial" panose="020B0604020202020204" pitchFamily="34" charset="0"/>
                <a:cs typeface="Arial" panose="020B0604020202020204" pitchFamily="34" charset="0"/>
              </a:rPr>
              <a:t>Concepting</a:t>
            </a:r>
            <a:endParaRPr lang="nl-N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nl-N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el 13">
            <a:extLst>
              <a:ext uri="{FF2B5EF4-FFF2-40B4-BE49-F238E27FC236}">
                <a16:creationId xmlns:a16="http://schemas.microsoft.com/office/drawing/2014/main" id="{E301E4D4-09EB-42FE-AC70-36D3DFBAE6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82173"/>
              </p:ext>
            </p:extLst>
          </p:nvPr>
        </p:nvGraphicFramePr>
        <p:xfrm>
          <a:off x="2032961" y="6161520"/>
          <a:ext cx="7459328" cy="48256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38909">
                  <a:extLst>
                    <a:ext uri="{9D8B030D-6E8A-4147-A177-3AD203B41FA5}">
                      <a16:colId xmlns:a16="http://schemas.microsoft.com/office/drawing/2014/main" val="648769890"/>
                    </a:ext>
                  </a:extLst>
                </a:gridCol>
                <a:gridCol w="717950">
                  <a:extLst>
                    <a:ext uri="{9D8B030D-6E8A-4147-A177-3AD203B41FA5}">
                      <a16:colId xmlns:a16="http://schemas.microsoft.com/office/drawing/2014/main" val="469597195"/>
                    </a:ext>
                  </a:extLst>
                </a:gridCol>
                <a:gridCol w="759868">
                  <a:extLst>
                    <a:ext uri="{9D8B030D-6E8A-4147-A177-3AD203B41FA5}">
                      <a16:colId xmlns:a16="http://schemas.microsoft.com/office/drawing/2014/main" val="1458696249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4042337055"/>
                    </a:ext>
                  </a:extLst>
                </a:gridCol>
                <a:gridCol w="715917">
                  <a:extLst>
                    <a:ext uri="{9D8B030D-6E8A-4147-A177-3AD203B41FA5}">
                      <a16:colId xmlns:a16="http://schemas.microsoft.com/office/drawing/2014/main" val="1032985660"/>
                    </a:ext>
                  </a:extLst>
                </a:gridCol>
                <a:gridCol w="761901">
                  <a:extLst>
                    <a:ext uri="{9D8B030D-6E8A-4147-A177-3AD203B41FA5}">
                      <a16:colId xmlns:a16="http://schemas.microsoft.com/office/drawing/2014/main" val="256723198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73331059"/>
                    </a:ext>
                  </a:extLst>
                </a:gridCol>
                <a:gridCol w="726612">
                  <a:extLst>
                    <a:ext uri="{9D8B030D-6E8A-4147-A177-3AD203B41FA5}">
                      <a16:colId xmlns:a16="http://schemas.microsoft.com/office/drawing/2014/main" val="2175227633"/>
                    </a:ext>
                  </a:extLst>
                </a:gridCol>
                <a:gridCol w="713064">
                  <a:extLst>
                    <a:ext uri="{9D8B030D-6E8A-4147-A177-3AD203B41FA5}">
                      <a16:colId xmlns:a16="http://schemas.microsoft.com/office/drawing/2014/main" val="1428987022"/>
                    </a:ext>
                  </a:extLst>
                </a:gridCol>
                <a:gridCol w="847289">
                  <a:extLst>
                    <a:ext uri="{9D8B030D-6E8A-4147-A177-3AD203B41FA5}">
                      <a16:colId xmlns:a16="http://schemas.microsoft.com/office/drawing/2014/main" val="279876203"/>
                    </a:ext>
                  </a:extLst>
                </a:gridCol>
              </a:tblGrid>
              <a:tr h="482561">
                <a:tc>
                  <a:txBody>
                    <a:bodyPr/>
                    <a:lstStyle/>
                    <a:p>
                      <a:pPr algn="ctr"/>
                      <a:r>
                        <a:rPr lang="nl-NL" sz="1200" b="1" strike="sngStrike" kern="120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Week 1</a:t>
                      </a:r>
                      <a:endParaRPr lang="nl-NL" sz="1200" b="1" strike="sngStrike" kern="1200">
                        <a:solidFill>
                          <a:schemeClr val="bg1">
                            <a:lumMod val="6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l-NL" sz="1200" b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Week 2</a:t>
                      </a:r>
                      <a:endParaRPr lang="nl-NL" sz="1200" b="1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3</a:t>
                      </a:r>
                      <a:endParaRPr lang="nl-NL" sz="1200" b="1" kern="120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4</a:t>
                      </a:r>
                      <a:endParaRPr lang="nl-NL" sz="1200" b="1" kern="120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Week 5</a:t>
                      </a:r>
                      <a:endParaRPr lang="nl-NL" sz="12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624924"/>
                  </a:ext>
                </a:extLst>
              </a:tr>
            </a:tbl>
          </a:graphicData>
        </a:graphic>
      </p:graphicFrame>
      <p:pic>
        <p:nvPicPr>
          <p:cNvPr id="8" name="Afbeelding 7">
            <a:extLst>
              <a:ext uri="{FF2B5EF4-FFF2-40B4-BE49-F238E27FC236}">
                <a16:creationId xmlns:a16="http://schemas.microsoft.com/office/drawing/2014/main" id="{272DB993-96F3-4002-941E-7B94050E84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8"/>
          <a:stretch/>
        </p:blipFill>
        <p:spPr>
          <a:xfrm>
            <a:off x="7714458" y="1712880"/>
            <a:ext cx="836782" cy="709602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D97B8CFA-CDB8-40FD-96FE-27726BF102A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12"/>
          <a:stretch/>
        </p:blipFill>
        <p:spPr>
          <a:xfrm>
            <a:off x="896515" y="1736252"/>
            <a:ext cx="836782" cy="701959"/>
          </a:xfrm>
          <a:prstGeom prst="rect">
            <a:avLst/>
          </a:prstGeom>
        </p:spPr>
      </p:pic>
      <p:sp>
        <p:nvSpPr>
          <p:cNvPr id="10" name="Tijdelijke aanduiding voor inhoud 5">
            <a:extLst>
              <a:ext uri="{FF2B5EF4-FFF2-40B4-BE49-F238E27FC236}">
                <a16:creationId xmlns:a16="http://schemas.microsoft.com/office/drawing/2014/main" id="{60253159-9685-4938-B8A7-8D90D4ABB2F1}"/>
              </a:ext>
            </a:extLst>
          </p:cNvPr>
          <p:cNvSpPr txBox="1">
            <a:spLocks/>
          </p:cNvSpPr>
          <p:nvPr/>
        </p:nvSpPr>
        <p:spPr bwMode="auto">
          <a:xfrm>
            <a:off x="8733347" y="4128719"/>
            <a:ext cx="2562138" cy="203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nl-NL" sz="1200" b="1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IBS Toetsing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200">
                <a:latin typeface="Arial" panose="020B0604020202020204" pitchFamily="34" charset="0"/>
                <a:cs typeface="Arial" panose="020B0604020202020204" pitchFamily="34" charset="0"/>
              </a:rPr>
              <a:t> Kennistoets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200">
                <a:latin typeface="Arial" panose="020B0604020202020204" pitchFamily="34" charset="0"/>
                <a:cs typeface="Arial" panose="020B0604020202020204" pitchFamily="34" charset="0"/>
              </a:rPr>
              <a:t> Verantwoording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120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Presentatie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A72F2EFB-702C-4409-A49D-663AAFCEF81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580"/>
          <a:stretch/>
        </p:blipFill>
        <p:spPr>
          <a:xfrm>
            <a:off x="7714458" y="4128719"/>
            <a:ext cx="840560" cy="70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404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342303F-3DC5-4299-8564-EAFEF9CD6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 wrap="square" anchor="ctr">
            <a:normAutofit/>
          </a:bodyPr>
          <a:lstStyle/>
          <a:p>
            <a:r>
              <a:rPr lang="en-US" b="1" dirty="0"/>
              <a:t>Hoe </a:t>
            </a:r>
            <a:r>
              <a:rPr lang="en-US" b="1" dirty="0" err="1"/>
              <a:t>gaan</a:t>
            </a:r>
            <a:r>
              <a:rPr lang="en-US" b="1" dirty="0"/>
              <a:t> we </a:t>
            </a:r>
            <a:r>
              <a:rPr lang="en-US" b="1" dirty="0" err="1"/>
              <a:t>dat</a:t>
            </a:r>
            <a:r>
              <a:rPr lang="en-US" b="1" dirty="0"/>
              <a:t> </a:t>
            </a:r>
            <a:r>
              <a:rPr lang="en-US" b="1" dirty="0" err="1"/>
              <a:t>doen</a:t>
            </a:r>
            <a:r>
              <a:rPr lang="en-US" b="1" dirty="0"/>
              <a:t>?</a:t>
            </a:r>
          </a:p>
        </p:txBody>
      </p:sp>
      <p:pic>
        <p:nvPicPr>
          <p:cNvPr id="6" name="Afbeelding 5" descr="Afbeelding met tekst&#10;&#10;Automatisch gegenereerde beschrijving">
            <a:extLst>
              <a:ext uri="{FF2B5EF4-FFF2-40B4-BE49-F238E27FC236}">
                <a16:creationId xmlns:a16="http://schemas.microsoft.com/office/drawing/2014/main" id="{F66BD6EE-C9FB-4A39-BA86-B6CEF49E23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2515349"/>
            <a:ext cx="4038600" cy="2695667"/>
          </a:xfrm>
          <a:prstGeom prst="rect">
            <a:avLst/>
          </a:prstGeom>
          <a:noFill/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9224158-B799-4215-B47F-50FACFE2BF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0201"/>
            <a:ext cx="4038600" cy="4525963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200" dirty="0"/>
              <a:t>Elke </a:t>
            </a:r>
            <a:r>
              <a:rPr lang="en-US" sz="2200" dirty="0" err="1"/>
              <a:t>groep</a:t>
            </a:r>
            <a:r>
              <a:rPr lang="en-US" sz="2200" dirty="0"/>
              <a:t> </a:t>
            </a:r>
            <a:r>
              <a:rPr lang="en-US" sz="2200" dirty="0" err="1"/>
              <a:t>krijgt</a:t>
            </a:r>
            <a:r>
              <a:rPr lang="en-US" sz="2200" dirty="0"/>
              <a:t> </a:t>
            </a:r>
            <a:r>
              <a:rPr lang="en-US" sz="2200" dirty="0" err="1"/>
              <a:t>dadelijk</a:t>
            </a:r>
            <a:r>
              <a:rPr lang="en-US" sz="2200" dirty="0"/>
              <a:t>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opdracht</a:t>
            </a:r>
            <a:r>
              <a:rPr lang="en-US" sz="2200" dirty="0"/>
              <a:t> </a:t>
            </a:r>
          </a:p>
          <a:p>
            <a:pPr>
              <a:lnSpc>
                <a:spcPct val="90000"/>
              </a:lnSpc>
            </a:pPr>
            <a:r>
              <a:rPr lang="en-US" sz="2200" dirty="0"/>
              <a:t>Het is op </a:t>
            </a:r>
            <a:r>
              <a:rPr lang="en-US" sz="2200" dirty="0" err="1"/>
              <a:t>locatie</a:t>
            </a:r>
            <a:r>
              <a:rPr lang="en-US" sz="2200" dirty="0"/>
              <a:t>! We </a:t>
            </a:r>
            <a:r>
              <a:rPr lang="en-US" sz="2200" dirty="0" err="1"/>
              <a:t>gaan</a:t>
            </a:r>
            <a:r>
              <a:rPr lang="en-US" sz="2200" dirty="0"/>
              <a:t> </a:t>
            </a:r>
            <a:r>
              <a:rPr lang="en-US" sz="2200" dirty="0" err="1"/>
              <a:t>naar</a:t>
            </a:r>
            <a:r>
              <a:rPr lang="en-US" sz="2200" dirty="0"/>
              <a:t> de </a:t>
            </a:r>
            <a:r>
              <a:rPr lang="en-US" sz="2200" dirty="0" err="1"/>
              <a:t>schaatsbaan</a:t>
            </a:r>
            <a:endParaRPr lang="en-US" sz="2200" dirty="0"/>
          </a:p>
          <a:p>
            <a:pPr>
              <a:lnSpc>
                <a:spcPct val="90000"/>
              </a:lnSpc>
            </a:pPr>
            <a:r>
              <a:rPr lang="en-US" sz="2200" dirty="0" err="1"/>
              <a:t>Jullie</a:t>
            </a:r>
            <a:r>
              <a:rPr lang="en-US" sz="2200" dirty="0"/>
              <a:t> </a:t>
            </a:r>
            <a:r>
              <a:rPr lang="en-US" sz="2200" dirty="0" err="1"/>
              <a:t>werken</a:t>
            </a:r>
            <a:r>
              <a:rPr lang="en-US" sz="2200" dirty="0"/>
              <a:t> </a:t>
            </a:r>
            <a:r>
              <a:rPr lang="en-US" sz="2200" dirty="0" err="1"/>
              <a:t>samen</a:t>
            </a:r>
            <a:r>
              <a:rPr lang="en-US" sz="2200" dirty="0"/>
              <a:t> </a:t>
            </a:r>
            <a:r>
              <a:rPr lang="en-US" sz="2200" dirty="0" err="1"/>
              <a:t>aan</a:t>
            </a:r>
            <a:r>
              <a:rPr lang="en-US" sz="2200" dirty="0"/>
              <a:t> </a:t>
            </a:r>
            <a:r>
              <a:rPr lang="en-US" sz="2200" dirty="0" err="1"/>
              <a:t>elke</a:t>
            </a:r>
            <a:r>
              <a:rPr lang="en-US" sz="2200" dirty="0"/>
              <a:t> (</a:t>
            </a:r>
            <a:r>
              <a:rPr lang="en-US" sz="2200" dirty="0" err="1"/>
              <a:t>deel</a:t>
            </a:r>
            <a:r>
              <a:rPr lang="en-US" sz="2200" dirty="0"/>
              <a:t>)</a:t>
            </a:r>
            <a:r>
              <a:rPr lang="en-US" sz="2200" dirty="0" err="1"/>
              <a:t>opdracht</a:t>
            </a:r>
            <a:endParaRPr lang="en-US" sz="2200" dirty="0"/>
          </a:p>
          <a:p>
            <a:pPr>
              <a:lnSpc>
                <a:spcPct val="90000"/>
              </a:lnSpc>
            </a:pPr>
            <a:r>
              <a:rPr lang="en-US" sz="2200" dirty="0" err="1"/>
              <a:t>Ik</a:t>
            </a:r>
            <a:r>
              <a:rPr lang="en-US" sz="2200" dirty="0"/>
              <a:t> </a:t>
            </a:r>
            <a:r>
              <a:rPr lang="en-US" sz="2200" dirty="0" err="1"/>
              <a:t>kom</a:t>
            </a:r>
            <a:r>
              <a:rPr lang="en-US" sz="2200" dirty="0"/>
              <a:t> </a:t>
            </a:r>
            <a:r>
              <a:rPr lang="en-US" sz="2200" dirty="0" err="1"/>
              <a:t>langs</a:t>
            </a:r>
            <a:r>
              <a:rPr lang="en-US" sz="2200" dirty="0"/>
              <a:t> om </a:t>
            </a:r>
            <a:r>
              <a:rPr lang="en-US" sz="2200" dirty="0" err="1"/>
              <a:t>jullie</a:t>
            </a:r>
            <a:r>
              <a:rPr lang="en-US" sz="2200" dirty="0"/>
              <a:t> op gang </a:t>
            </a:r>
            <a:r>
              <a:rPr lang="en-US" sz="2200" dirty="0" err="1"/>
              <a:t>te</a:t>
            </a:r>
            <a:r>
              <a:rPr lang="en-US" sz="2200" dirty="0"/>
              <a:t> </a:t>
            </a:r>
            <a:r>
              <a:rPr lang="en-US" sz="2200" dirty="0" err="1"/>
              <a:t>helpen</a:t>
            </a:r>
            <a:endParaRPr lang="en-US" sz="2200" dirty="0"/>
          </a:p>
          <a:p>
            <a:pPr>
              <a:lnSpc>
                <a:spcPct val="90000"/>
              </a:lnSpc>
            </a:pPr>
            <a:r>
              <a:rPr lang="en-US" sz="2200" dirty="0" err="1"/>
              <a:t>Daarna</a:t>
            </a:r>
            <a:r>
              <a:rPr lang="en-US" sz="2200" dirty="0"/>
              <a:t> </a:t>
            </a:r>
            <a:r>
              <a:rPr lang="en-US" sz="2200" dirty="0" err="1"/>
              <a:t>geef</a:t>
            </a:r>
            <a:r>
              <a:rPr lang="en-US" sz="2200" dirty="0"/>
              <a:t> </a:t>
            </a:r>
            <a:r>
              <a:rPr lang="en-US" sz="2200" dirty="0" err="1"/>
              <a:t>ik</a:t>
            </a:r>
            <a:r>
              <a:rPr lang="en-US" sz="2200" dirty="0"/>
              <a:t> </a:t>
            </a:r>
            <a:r>
              <a:rPr lang="en-US" sz="2200" dirty="0" err="1"/>
              <a:t>jullie</a:t>
            </a:r>
            <a:r>
              <a:rPr lang="en-US" sz="2200" dirty="0"/>
              <a:t> </a:t>
            </a:r>
            <a:r>
              <a:rPr lang="en-US" sz="2200" dirty="0" err="1"/>
              <a:t>nieuwe</a:t>
            </a:r>
            <a:r>
              <a:rPr lang="en-US" sz="2200" dirty="0"/>
              <a:t> input</a:t>
            </a:r>
          </a:p>
          <a:p>
            <a:pPr>
              <a:lnSpc>
                <a:spcPct val="90000"/>
              </a:lnSpc>
            </a:pPr>
            <a:r>
              <a:rPr lang="en-US" sz="2200" dirty="0" err="1"/>
              <a:t>Laatkomers</a:t>
            </a:r>
            <a:r>
              <a:rPr lang="en-US" sz="2200" dirty="0"/>
              <a:t> </a:t>
            </a:r>
            <a:r>
              <a:rPr lang="en-US" sz="2200" dirty="0" err="1"/>
              <a:t>worden</a:t>
            </a:r>
            <a:r>
              <a:rPr lang="en-US" sz="2200" dirty="0"/>
              <a:t> </a:t>
            </a:r>
            <a:r>
              <a:rPr lang="en-US" sz="2200" dirty="0" err="1"/>
              <a:t>verdeeld</a:t>
            </a:r>
            <a:r>
              <a:rPr lang="en-US" sz="2200" dirty="0"/>
              <a:t> over de </a:t>
            </a:r>
            <a:r>
              <a:rPr lang="en-US" sz="2200" dirty="0" err="1"/>
              <a:t>groepen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623253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5323B2-D994-53FD-F489-7E0A4C50F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B8A1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Opdracht!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F7FF3E3-6491-5F1B-7370-B9350B476D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699" y="1690688"/>
            <a:ext cx="5181600" cy="435133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1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Opdracht VT 21-12-2022</a:t>
            </a:r>
            <a:endParaRPr lang="nl-NL" sz="3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gaan in twee groepen naar de schaatsbaan! (Op de Heuvel, recht tegenover Pathé Bioscoop)</a:t>
            </a:r>
            <a:endParaRPr lang="nl-NL" sz="3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Groep 1</a:t>
            </a:r>
            <a: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 </a:t>
            </a:r>
            <a:r>
              <a:rPr lang="nl-NL" sz="31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DOELSTELLING</a:t>
            </a:r>
            <a:r>
              <a:rPr lang="nl-NL" sz="31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Lesdoelen</a:t>
            </a:r>
            <a:b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-Aan het eind van deze les weet je wat een doelstelling is, </a:t>
            </a:r>
            <a:b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kunt het nut en noodzaak benoemen van het benoemen van een doelstelling en doelgroep.</a:t>
            </a:r>
            <a:b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-Een goede doelstelling formuleren / en deze formuleren voor de schaatsbaan</a:t>
            </a:r>
            <a:b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-Passende activiteiten bedenken bij de doelstelling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 gaan jullie doen?</a:t>
            </a:r>
            <a:b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je gaat op de schaatsbaan de doelstelling van de schaatsbaan achterhalen</a:t>
            </a:r>
            <a:b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-Je geeft antwoord op de vraag: </a:t>
            </a:r>
            <a:r>
              <a:rPr lang="nl-NL" sz="3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past de doelstelling van de ijsbaan bij de doelstelling van de doelgroep?</a:t>
            </a:r>
            <a:b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Je onderzoekt dit door in gesprek te gaan. (hint; als je met medewerkers van de schaatsbaan in gesprek gaat, achterhaal je welke doelstelling zij hebben met deze schaatsbaan.)</a:t>
            </a:r>
            <a:b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 stelt minimaal 3 vragen op voor zowel medewerkers van de </a:t>
            </a:r>
            <a:r>
              <a:rPr lang="nl-NL" sz="3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schaatbaan</a:t>
            </a:r>
            <a: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als bezoekers van de schaatsbaan om te achterhalen wat hun doelstelling is.</a:t>
            </a:r>
            <a:b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Tot slot maak je een conclusie op wat je ziet; wat doet de schaatsbaan op gebied van de doelstelling om deze goed over te brengen bij de doelgroep? </a:t>
            </a:r>
            <a:r>
              <a:rPr lang="nl-NL" sz="3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 </a:t>
            </a:r>
            <a: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doen ze? </a:t>
            </a:r>
            <a:r>
              <a:rPr lang="nl-NL" sz="3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Hoe </a:t>
            </a:r>
            <a: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doen ze dat?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levert op (als groep):</a:t>
            </a:r>
            <a:br>
              <a:rPr lang="nl-NL" sz="3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Een presentatie over je bevindingen als groep over de schaatsbaan, en antwoord op de vraag: past de doelstelling  van de ijsbaan bij de doelstelling van de doelgroep?</a:t>
            </a:r>
            <a:b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Je presenteert dit voor de klas aan de andere groep, waarna we hierover in gesprek gaan.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bedenkt ook ideeën wat de schaatsbaan nog meer zou kunnen doen om aantrekkelijker te worden voor de doelgroep</a:t>
            </a:r>
            <a:endParaRPr lang="nl-NL" sz="3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1F5389E-6F9B-76A3-C548-AC0811C4B78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200" b="1" dirty="0">
                <a:latin typeface="Calibri" panose="020F0502020204030204" pitchFamily="34" charset="0"/>
                <a:cs typeface="Times New Roman" panose="02020603050405020304" pitchFamily="18" charset="0"/>
              </a:rPr>
              <a:t>Opdracht VT  22-12-2022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We gaan in twee groepen naar de schaatsbaan! (Op de Heuvel, recht tegenover Pathé Bioscoop)</a:t>
            </a:r>
            <a:b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Groep 2 : </a:t>
            </a:r>
            <a:r>
              <a:rPr lang="nl-NL" sz="32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DOELGROEP</a:t>
            </a:r>
            <a:b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Lesdoelen</a:t>
            </a:r>
            <a:b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-Aan het eind van deze les weet je wat een doelgroep is, </a:t>
            </a:r>
            <a:b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Je kunt het nut en noodzaak benoemen van het benoemen van een doelgroep en doelstelling</a:t>
            </a:r>
            <a:b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-Een doelgroep benoemen en deze omschrijven voor de schaatsbaan</a:t>
            </a:r>
            <a:b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-Passende activiteiten bedenken bij de wensen van de doelgroep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Wat gaan jullie doen?</a:t>
            </a:r>
            <a:b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- je gaat op de schaatsbaan de doelgroep die van de schaatsbaan achterhalen</a:t>
            </a:r>
            <a:b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- Je geeft antwoord op de vraag: past de doelstelling van de doelgroep bij de doelstelling van de ijsbaan?</a:t>
            </a:r>
            <a:b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- Je onderzoekt dit door in gesprek te gaan. (hint; als je met bezoekers van de schaatsbaan in gesprek gaat, achterhaal je waarom zij naar de schaatsbaan gaan.)</a:t>
            </a:r>
            <a:b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- Je stelt minimaal 3 vragen op voor zowel medewerkers van de schaatsbaan als bezoekers van de schaatsbaan om te achterhalen wat hun doelstelling is.</a:t>
            </a:r>
            <a:b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(wat doen deze mensen op de schaatsbaan, wat zie je, valt je op, wat biedt de schaatsbaan aan voor deze mensen?)</a:t>
            </a:r>
            <a:b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- Tot slot maak je een conclusie op wat je ziet; wat doet de schaatsbaan op gebied van de doelstelling om deze goed over te brengen bij de doelgroep? Wat doen ze? Hoe  doen ze dat?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3200" b="1" dirty="0">
                <a:latin typeface="Calibri" panose="020F0502020204030204" pitchFamily="34" charset="0"/>
                <a:cs typeface="Times New Roman" panose="02020603050405020304" pitchFamily="18" charset="0"/>
              </a:rPr>
              <a:t>Je levert op (als groep)</a:t>
            </a:r>
            <a:br>
              <a:rPr lang="nl-NL" sz="3200" b="1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200" b="1" dirty="0">
                <a:latin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Een presentatie over je bevindingen als groep over de schaatsbaan, en antwoord op de vraag: past de doelstelling van de doelgroep bij de doelstelling van de ijsbaan?</a:t>
            </a:r>
            <a:b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- Je presenteert dit voor de klas aan de andere groep, waarna we hierover in gesprek gaan.</a:t>
            </a:r>
            <a:br>
              <a:rPr lang="nl-NL" sz="32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3200" b="1" dirty="0">
                <a:latin typeface="Calibri" panose="020F0502020204030204" pitchFamily="34" charset="0"/>
                <a:cs typeface="Times New Roman" panose="02020603050405020304" pitchFamily="18" charset="0"/>
              </a:rPr>
              <a:t>- Je bedenkt ook ideeën wat de schaatsbaan nog meer zou kunnen doen om aantrekkelijker te worden voor de doelgroep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44800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2">
            <a:extLst>
              <a:ext uri="{FF2B5EF4-FFF2-40B4-BE49-F238E27FC236}">
                <a16:creationId xmlns:a16="http://schemas.microsoft.com/office/drawing/2014/main" id="{7E256807-68E5-45A0-8DD0-5696A7E4E94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98488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4400" b="1" dirty="0">
                <a:solidFill>
                  <a:srgbClr val="B8A1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Doelstelling &amp; Doelgroep</a:t>
            </a:r>
            <a:endParaRPr lang="nl-NL" sz="4400" dirty="0">
              <a:solidFill>
                <a:srgbClr val="B8A1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jdelijke aanduiding voor inhoud 5">
            <a:extLst>
              <a:ext uri="{FF2B5EF4-FFF2-40B4-BE49-F238E27FC236}">
                <a16:creationId xmlns:a16="http://schemas.microsoft.com/office/drawing/2014/main" id="{D3700955-4AB3-462E-A398-76CFA58BDAB0}"/>
              </a:ext>
            </a:extLst>
          </p:cNvPr>
          <p:cNvSpPr txBox="1">
            <a:spLocks/>
          </p:cNvSpPr>
          <p:nvPr/>
        </p:nvSpPr>
        <p:spPr>
          <a:xfrm>
            <a:off x="8733347" y="1736252"/>
            <a:ext cx="2562138" cy="203280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12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Specialisatie Vrijetijd</a:t>
            </a:r>
          </a:p>
        </p:txBody>
      </p:sp>
      <p:graphicFrame>
        <p:nvGraphicFramePr>
          <p:cNvPr id="7" name="Tabel 13">
            <a:extLst>
              <a:ext uri="{FF2B5EF4-FFF2-40B4-BE49-F238E27FC236}">
                <a16:creationId xmlns:a16="http://schemas.microsoft.com/office/drawing/2014/main" id="{E301E4D4-09EB-42FE-AC70-36D3DFBAE62B}"/>
              </a:ext>
            </a:extLst>
          </p:cNvPr>
          <p:cNvGraphicFramePr>
            <a:graphicFrameLocks noGrp="1"/>
          </p:cNvGraphicFramePr>
          <p:nvPr/>
        </p:nvGraphicFramePr>
        <p:xfrm>
          <a:off x="2032961" y="6161520"/>
          <a:ext cx="7459328" cy="48256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38909">
                  <a:extLst>
                    <a:ext uri="{9D8B030D-6E8A-4147-A177-3AD203B41FA5}">
                      <a16:colId xmlns:a16="http://schemas.microsoft.com/office/drawing/2014/main" val="648769890"/>
                    </a:ext>
                  </a:extLst>
                </a:gridCol>
                <a:gridCol w="717950">
                  <a:extLst>
                    <a:ext uri="{9D8B030D-6E8A-4147-A177-3AD203B41FA5}">
                      <a16:colId xmlns:a16="http://schemas.microsoft.com/office/drawing/2014/main" val="469597195"/>
                    </a:ext>
                  </a:extLst>
                </a:gridCol>
                <a:gridCol w="759868">
                  <a:extLst>
                    <a:ext uri="{9D8B030D-6E8A-4147-A177-3AD203B41FA5}">
                      <a16:colId xmlns:a16="http://schemas.microsoft.com/office/drawing/2014/main" val="1458696249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4042337055"/>
                    </a:ext>
                  </a:extLst>
                </a:gridCol>
                <a:gridCol w="715917">
                  <a:extLst>
                    <a:ext uri="{9D8B030D-6E8A-4147-A177-3AD203B41FA5}">
                      <a16:colId xmlns:a16="http://schemas.microsoft.com/office/drawing/2014/main" val="1032985660"/>
                    </a:ext>
                  </a:extLst>
                </a:gridCol>
                <a:gridCol w="761901">
                  <a:extLst>
                    <a:ext uri="{9D8B030D-6E8A-4147-A177-3AD203B41FA5}">
                      <a16:colId xmlns:a16="http://schemas.microsoft.com/office/drawing/2014/main" val="256723198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73331059"/>
                    </a:ext>
                  </a:extLst>
                </a:gridCol>
                <a:gridCol w="726612">
                  <a:extLst>
                    <a:ext uri="{9D8B030D-6E8A-4147-A177-3AD203B41FA5}">
                      <a16:colId xmlns:a16="http://schemas.microsoft.com/office/drawing/2014/main" val="2175227633"/>
                    </a:ext>
                  </a:extLst>
                </a:gridCol>
                <a:gridCol w="713064">
                  <a:extLst>
                    <a:ext uri="{9D8B030D-6E8A-4147-A177-3AD203B41FA5}">
                      <a16:colId xmlns:a16="http://schemas.microsoft.com/office/drawing/2014/main" val="1428987022"/>
                    </a:ext>
                  </a:extLst>
                </a:gridCol>
                <a:gridCol w="847289">
                  <a:extLst>
                    <a:ext uri="{9D8B030D-6E8A-4147-A177-3AD203B41FA5}">
                      <a16:colId xmlns:a16="http://schemas.microsoft.com/office/drawing/2014/main" val="279876203"/>
                    </a:ext>
                  </a:extLst>
                </a:gridCol>
              </a:tblGrid>
              <a:tr h="482561">
                <a:tc>
                  <a:txBody>
                    <a:bodyPr/>
                    <a:lstStyle/>
                    <a:p>
                      <a:pPr algn="ctr"/>
                      <a:r>
                        <a:rPr lang="nl-NL" sz="1200" b="1" strike="sngStrike" kern="120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Week 1</a:t>
                      </a:r>
                      <a:endParaRPr lang="nl-NL" sz="1200" b="1" strike="sngStrike" kern="1200">
                        <a:solidFill>
                          <a:schemeClr val="bg1">
                            <a:lumMod val="6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l-NL" sz="1200" b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Week 2</a:t>
                      </a:r>
                      <a:endParaRPr lang="nl-NL" sz="1200" b="1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3</a:t>
                      </a:r>
                      <a:endParaRPr lang="nl-NL" sz="1200" b="1" kern="120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4</a:t>
                      </a:r>
                      <a:endParaRPr lang="nl-NL" sz="1200" b="1" kern="120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Week 5</a:t>
                      </a:r>
                      <a:endParaRPr lang="nl-NL" sz="12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624924"/>
                  </a:ext>
                </a:extLst>
              </a:tr>
            </a:tbl>
          </a:graphicData>
        </a:graphic>
      </p:graphicFrame>
      <p:pic>
        <p:nvPicPr>
          <p:cNvPr id="8" name="Afbeelding 7">
            <a:extLst>
              <a:ext uri="{FF2B5EF4-FFF2-40B4-BE49-F238E27FC236}">
                <a16:creationId xmlns:a16="http://schemas.microsoft.com/office/drawing/2014/main" id="{272DB993-96F3-4002-941E-7B94050E84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8"/>
          <a:stretch/>
        </p:blipFill>
        <p:spPr>
          <a:xfrm>
            <a:off x="7714458" y="1712880"/>
            <a:ext cx="836782" cy="709602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D97B8CFA-CDB8-40FD-96FE-27726BF102A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12"/>
          <a:stretch/>
        </p:blipFill>
        <p:spPr>
          <a:xfrm>
            <a:off x="1086559" y="763129"/>
            <a:ext cx="836782" cy="701959"/>
          </a:xfrm>
          <a:prstGeom prst="rect">
            <a:avLst/>
          </a:prstGeom>
        </p:spPr>
      </p:pic>
      <p:sp>
        <p:nvSpPr>
          <p:cNvPr id="12" name="Tekstvak 11">
            <a:extLst>
              <a:ext uri="{FF2B5EF4-FFF2-40B4-BE49-F238E27FC236}">
                <a16:creationId xmlns:a16="http://schemas.microsoft.com/office/drawing/2014/main" id="{8EAB5926-9A0F-DE06-CA44-2F87CDCEFB75}"/>
              </a:ext>
            </a:extLst>
          </p:cNvPr>
          <p:cNvSpPr txBox="1"/>
          <p:nvPr/>
        </p:nvSpPr>
        <p:spPr>
          <a:xfrm>
            <a:off x="1728132" y="2743200"/>
            <a:ext cx="55283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Hoe belangrijk is het om een doelstelling te omschrijven?</a:t>
            </a:r>
          </a:p>
          <a:p>
            <a:r>
              <a:rPr lang="nl-NL" dirty="0"/>
              <a:t>En hoe belangrijk is de doelgroep hierbij?</a:t>
            </a:r>
          </a:p>
          <a:p>
            <a:r>
              <a:rPr lang="nl-NL" dirty="0"/>
              <a:t>Hoe zorg je er voor dat dit op elkaar aansluit, en waarom?</a:t>
            </a:r>
          </a:p>
          <a:p>
            <a:r>
              <a:rPr lang="nl-NL" dirty="0"/>
              <a:t>Hoe betrek je sfeer en beleving in je concept?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62607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5EACC0-6884-61E5-E92B-4CA9E1A5C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</a:t>
            </a:r>
            <a:r>
              <a:rPr lang="nl-NL" b="1" dirty="0">
                <a:solidFill>
                  <a:srgbClr val="B8A1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verduurzaam</a:t>
            </a:r>
            <a:r>
              <a:rPr lang="nl-NL" dirty="0"/>
              <a:t> je je evenement? </a:t>
            </a:r>
          </a:p>
        </p:txBody>
      </p:sp>
      <p:pic>
        <p:nvPicPr>
          <p:cNvPr id="4" name="Onlinemedia 7" title="Zo zien festivals eruit in 2025! | Hoe Duurzaam Maakt U Het?!">
            <a:hlinkClick r:id="" action="ppaction://media"/>
            <a:extLst>
              <a:ext uri="{FF2B5EF4-FFF2-40B4-BE49-F238E27FC236}">
                <a16:creationId xmlns:a16="http://schemas.microsoft.com/office/drawing/2014/main" id="{9B2F3EAF-12B3-0073-7F18-C6BA3C9B4212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62069" y="1704016"/>
            <a:ext cx="8362775" cy="4724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514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139DA5-CC57-FEA7-7E21-8DF01944C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B8A1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Kerstactiviteit “Vroeg Pieken”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637B86C-3084-5348-61DA-E74E7D6E1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0930" y="2446410"/>
            <a:ext cx="3632154" cy="2043931"/>
          </a:xfrm>
        </p:spPr>
        <p:txBody>
          <a:bodyPr>
            <a:normAutofit fontScale="92500" lnSpcReduction="20000"/>
          </a:bodyPr>
          <a:lstStyle/>
          <a:p>
            <a:r>
              <a:rPr lang="nl-NL" dirty="0"/>
              <a:t>Stand van zaken?</a:t>
            </a:r>
          </a:p>
          <a:p>
            <a:r>
              <a:rPr lang="nl-NL" dirty="0"/>
              <a:t>Wie doet wat?</a:t>
            </a:r>
          </a:p>
          <a:p>
            <a:r>
              <a:rPr lang="nl-NL" dirty="0"/>
              <a:t>Hoelaat spreken we af ?</a:t>
            </a:r>
          </a:p>
          <a:p>
            <a:r>
              <a:rPr lang="nl-NL" dirty="0"/>
              <a:t>Wanneer vinden we het geslaagd?</a:t>
            </a:r>
          </a:p>
        </p:txBody>
      </p:sp>
      <p:pic>
        <p:nvPicPr>
          <p:cNvPr id="1026" name="Picture 2" descr="nummer} {sleutelwoord} de Foto's van de Voorraad - de Vrije &amp; Royalty-Vrije  Foto's van de Voorraad van Dreamweaver">
            <a:extLst>
              <a:ext uri="{FF2B5EF4-FFF2-40B4-BE49-F238E27FC236}">
                <a16:creationId xmlns:a16="http://schemas.microsoft.com/office/drawing/2014/main" id="{AFE93CC1-1129-B04D-3AA3-A78DB54EC6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4201" y="3468375"/>
            <a:ext cx="2871552" cy="2114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228053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830</Words>
  <Application>Microsoft Office PowerPoint</Application>
  <PresentationFormat>Breedbeeld</PresentationFormat>
  <Paragraphs>62</Paragraphs>
  <Slides>6</Slides>
  <Notes>0</Notes>
  <HiddenSlides>0</HiddenSlides>
  <MMClips>1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Kantoorthema</vt:lpstr>
      <vt:lpstr>PowerPoint-presentatie</vt:lpstr>
      <vt:lpstr>Hoe gaan we dat doen?</vt:lpstr>
      <vt:lpstr>Opdracht! </vt:lpstr>
      <vt:lpstr>PowerPoint-presentatie</vt:lpstr>
      <vt:lpstr>Hoe verduurzaam je je evenement? </vt:lpstr>
      <vt:lpstr>Kerstactiviteit “Vroeg Pieken”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Lotte de Laat</dc:creator>
  <cp:lastModifiedBy>Lotte de Laat</cp:lastModifiedBy>
  <cp:revision>1</cp:revision>
  <dcterms:created xsi:type="dcterms:W3CDTF">2022-12-22T10:21:08Z</dcterms:created>
  <dcterms:modified xsi:type="dcterms:W3CDTF">2022-12-22T10:51:16Z</dcterms:modified>
</cp:coreProperties>
</file>